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9"/>
  </p:notesMasterIdLst>
  <p:sldIdLst>
    <p:sldId id="256" r:id="rId2"/>
    <p:sldId id="273" r:id="rId3"/>
    <p:sldId id="274" r:id="rId4"/>
    <p:sldId id="257" r:id="rId5"/>
    <p:sldId id="258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59" r:id="rId18"/>
    <p:sldId id="260" r:id="rId19"/>
    <p:sldId id="261" r:id="rId20"/>
    <p:sldId id="262" r:id="rId21"/>
    <p:sldId id="286" r:id="rId22"/>
    <p:sldId id="263" r:id="rId23"/>
    <p:sldId id="287" r:id="rId24"/>
    <p:sldId id="264" r:id="rId25"/>
    <p:sldId id="288" r:id="rId26"/>
    <p:sldId id="265" r:id="rId27"/>
    <p:sldId id="267" r:id="rId28"/>
    <p:sldId id="289" r:id="rId29"/>
    <p:sldId id="290" r:id="rId30"/>
    <p:sldId id="291" r:id="rId31"/>
    <p:sldId id="266" r:id="rId32"/>
    <p:sldId id="292" r:id="rId33"/>
    <p:sldId id="293" r:id="rId34"/>
    <p:sldId id="294" r:id="rId35"/>
    <p:sldId id="295" r:id="rId36"/>
    <p:sldId id="296" r:id="rId37"/>
    <p:sldId id="27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AB83D-882E-4CE3-94DD-9D682154B0F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533AB-0891-4066-B55F-F6DDDE266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999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533AB-0891-4066-B55F-F6DDDE266DF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533AB-0891-4066-B55F-F6DDDE266DF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E3C43D1-E2DC-4CE9-B0FF-DDD969D43DA9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337DA67-5915-4574-9B9E-3A8E30C7F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ovoport.ru/pochva/phizspelost.htm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«Возделывание овощных</a:t>
            </a:r>
            <a:br>
              <a:rPr lang="ru-RU" dirty="0" smtClean="0"/>
            </a:br>
            <a:r>
              <a:rPr lang="ru-RU" dirty="0" smtClean="0"/>
              <a:t>культур в открытом грунте».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Разработали преподаватели :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Андриянова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О.Л.,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Садовникова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И.В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60648"/>
            <a:ext cx="8077200" cy="93610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 </a:t>
            </a:r>
          </a:p>
          <a:p>
            <a:pPr algn="ctr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и науки РТ </a:t>
            </a:r>
          </a:p>
          <a:p>
            <a:pPr algn="ctr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ГАПОУ «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Чистопольский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сельскохозяйственный техникум им. Г.И.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Усманова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291264" cy="4623816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Плоды</a:t>
            </a:r>
            <a:r>
              <a:rPr lang="ru-RU" i="1" dirty="0" smtClean="0"/>
              <a:t> </a:t>
            </a:r>
            <a:r>
              <a:rPr lang="ru-RU" dirty="0" smtClean="0"/>
              <a:t> мясистые  ягоды различной формы и окраски. По  массе  их различают  на мелкие (менее 50 г) средние (50 – 120 г) и крупные  (свыше 120г). По  форме  они бывают  плоские,  округлые, овальные, грушевидные и удлинённо-цилиндрические. Поверхность   пло­дов гладкая или ребристая. В зависимости от количества камер они бывают   </a:t>
            </a:r>
            <a:r>
              <a:rPr lang="ru-RU" dirty="0" err="1" smtClean="0"/>
              <a:t>малокамерные</a:t>
            </a:r>
            <a:r>
              <a:rPr lang="ru-RU" dirty="0" smtClean="0"/>
              <a:t> (две-три), </a:t>
            </a:r>
            <a:r>
              <a:rPr lang="ru-RU" dirty="0" err="1" smtClean="0"/>
              <a:t>среднекамерные</a:t>
            </a:r>
            <a:r>
              <a:rPr lang="ru-RU" dirty="0" smtClean="0"/>
              <a:t> (четыре-пять) и многокамерные (более шести), причем по­следние более ребристые. </a:t>
            </a:r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pic>
        <p:nvPicPr>
          <p:cNvPr id="5" name="Picture 2" descr="Фото: Продаю семена томатов. Растения, цветы, Кировоград и о…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4680520" cy="4104456"/>
          </a:xfrm>
          <a:prstGeom prst="rect">
            <a:avLst/>
          </a:prstGeom>
          <a:noFill/>
        </p:spPr>
      </p:pic>
      <p:pic>
        <p:nvPicPr>
          <p:cNvPr id="40962" name="Picture 2" descr="Здоровье &quot; Страница 10 &quot; Женский журнал - все самое интересно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3332" y="2609528"/>
            <a:ext cx="4350668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Биологические особенности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291264" cy="46238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Томат – теплолюбивое  растение. Оптимальная температура  для прорастания  семян - +24 – 26ºС. После появления первых бутонов на растении  температуру  днем снижают  до +17 – 18ºС, а ночью поднимают до +16ºС. Оптимальная температура воздуха и почвы для томата в значительной степени  определяется освещенностью  и содержанием в воздухе углекислого газа. В солнечную  погоду летом  +22 – 25ºС, в пасмурный день  +20 – 22ºС, ночью +16 – 18ºС. При обычном содержании в воздухе  СО2 (0,03%) и нормальном осве­щении  оптимальная  температура  для фотосинтеза  томата  находится в пределах +20 – 25ºС.  Ночную температуру  всегда поддерживают  ниже дневной. Особенно  это важно в период роста плодов. Разница  должна составлять  не меньше 5ºС. Это необходимо  для того, чтобы ассимилированные растением за день  вещества интенсивно  не расходова­лись ночью на дыхание.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Требования к влажности  почвы.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435280" cy="462381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 процессе роста потребность  растения в воде неодинакова. Во время прорастания  семян  и налива она достигает  максимума. При выращивании рассады, в период  цвете­ния и завязывания  плодов влажность почвы не должна превышать 70 – 75 % от полной полевой  </a:t>
            </a:r>
            <a:r>
              <a:rPr lang="ru-RU" dirty="0" err="1" smtClean="0"/>
              <a:t>влагоемкости</a:t>
            </a:r>
            <a:r>
              <a:rPr lang="ru-RU" dirty="0" smtClean="0"/>
              <a:t> (ППВ). Растения в этот момент   должны испытывать  определен­ный дефицит влаги, что  приводит  к сдерживанию  интенсивного вегетативного роста. В то же время нельзя допускать  пересыхания почвы, ведущего к осыпанию  цветков и даже  молодых завязей.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Требования к влажности  почвы.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075240" cy="4623816"/>
          </a:xfrm>
        </p:spPr>
        <p:txBody>
          <a:bodyPr/>
          <a:lstStyle/>
          <a:p>
            <a:r>
              <a:rPr lang="ru-RU" dirty="0" smtClean="0"/>
              <a:t>Поливать  томаты в  открытом грунте  можно утром и вечером. Температура  поливной  воды +20 – 25ºС. </a:t>
            </a:r>
            <a:r>
              <a:rPr lang="ru-RU" dirty="0" err="1" smtClean="0"/>
              <a:t>Переувлажнять</a:t>
            </a:r>
            <a:r>
              <a:rPr lang="ru-RU" dirty="0" smtClean="0"/>
              <a:t>  почву нельзя. Это ухудшает  ее воздушный режим и отрицательно сказывается  на деятельности корневой системы.  Для томатного растения  важное значение  имеет влажность  воздуха, оказы­вающая  ощутимое  влияние на оплодотворение цветка. Оптимальная ее величина 60 – 70 %.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Требования к свету.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435280" cy="462381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Свет – это  один из основных факторов, лимитирующих рост  и развитие  растений.  Томат очень требователен  к освещенности.  Минимальная освещенность, при которой  еще воз­можен вегетативный рост  растения, - 2 – 3 тыс. лк. При  освещенности ниже этого порога  распад ассимилянтов на дыхание превысит  их приход от фотосинтеза.   При  достаточном  наличии солнечных  ускоряется развитие  растений: они раньше  цветут и плодоносят. При пасмурной, даже теплой погоде, цветение  задерживается, и плодоношение наступает  позднее.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5478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Требования  к почве  и элементам питания.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291264" cy="462381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Томат можно выращивать на различных почвах, но лучше он себя чувствует на супесча­ных  или суглинистых, обладающих  хорошей </a:t>
            </a:r>
            <a:r>
              <a:rPr lang="ru-RU" dirty="0" err="1" smtClean="0"/>
              <a:t>влагоемкостью</a:t>
            </a:r>
            <a:r>
              <a:rPr lang="ru-RU" dirty="0" smtClean="0"/>
              <a:t>  и  воздухопроницаемостью.</a:t>
            </a:r>
          </a:p>
          <a:p>
            <a:r>
              <a:rPr lang="ru-RU" dirty="0" smtClean="0"/>
              <a:t>Кислые почвы необходимо  известковать, иначе многие  элементы питания будут нахо­диться в неусвояемой форме.  </a:t>
            </a:r>
          </a:p>
          <a:p>
            <a:r>
              <a:rPr lang="ru-RU" dirty="0" smtClean="0"/>
              <a:t>Томат весьма  отзывчив  на применение  минеральных  и органических  удобрений. Больше всего он потребляет  калия, особенно в период плодо­ношения.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dirty="0" smtClean="0"/>
              <a:t>Почва и удобрение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Баланс азота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применяемых удобрениях азот присутствует в трех формах: нитраты, соли аммония, простые амиды</a:t>
            </a:r>
          </a:p>
          <a:p>
            <a:r>
              <a:rPr lang="ru-RU" dirty="0" smtClean="0"/>
              <a:t>В основных видах минеральных азотных удобрений больше всего азота содержится в </a:t>
            </a:r>
            <a:r>
              <a:rPr lang="ru-RU" dirty="0" smtClean="0">
                <a:latin typeface="+mj-lt"/>
              </a:rPr>
              <a:t>мочевине - 46%, в аммиачной селитре - до 35%. В калийной селитре - его доля составляет 13,8%</a:t>
            </a:r>
            <a:endParaRPr lang="ru-RU" dirty="0">
              <a:latin typeface="+mj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03260017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428736"/>
            <a:ext cx="4500562" cy="5429264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Баланс калия.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Баланс калия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При внесении в виде минеральных удобрений он может длительное время накапливаться, не вымываясь в глубокие слои и в дренажные воды. Почва обогащается калием при внесении больших доз навоза.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297938464_img317_21221_big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428736"/>
            <a:ext cx="4500562" cy="5429264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Баланс фосфора.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346foto55_34634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4714876" cy="542926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Баланс фосфора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Растения потребляют фосфор в меньшем количестве, чем азот и калий. Он поглощается главным образом в виде </a:t>
            </a:r>
            <a:r>
              <a:rPr lang="ru-RU" dirty="0" err="1" smtClean="0"/>
              <a:t>ортофосфора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Из других видов фосфорных удобрений промышленность выпускает фосфорную муку.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Образовательная: обеспечить формирование восприятие, осмысление  знаний по теме «Возделывание овощных культур в открытом грунте».</a:t>
            </a:r>
          </a:p>
          <a:p>
            <a:r>
              <a:rPr lang="ru-RU" dirty="0" smtClean="0"/>
              <a:t>Сформировать  знания:  изучить технологию возделывания овощных культур в открытом грунте; </a:t>
            </a:r>
            <a:endParaRPr lang="en-US" dirty="0" smtClean="0"/>
          </a:p>
          <a:p>
            <a:r>
              <a:rPr lang="ru-RU" dirty="0" smtClean="0"/>
              <a:t>Овладеть  умениями: составлять агротехническую часть технологической карты технологи возделывания основных овощных культур зоны; определять вредителей и болезни сельскохозяйственных культур по морфологическим признакам, характеру повреждений и поражений растений.</a:t>
            </a:r>
          </a:p>
          <a:p>
            <a:r>
              <a:rPr lang="ru-RU" dirty="0" smtClean="0"/>
              <a:t>Развивающая : мотивировать  развитие умений, навыков по данной теме, 	способствовать развитию  логического мышления; </a:t>
            </a:r>
          </a:p>
          <a:p>
            <a:pPr>
              <a:buNone/>
            </a:pPr>
            <a:r>
              <a:rPr lang="ru-RU" dirty="0" smtClean="0"/>
              <a:t>	продолжить развивать память и навыки самостоятельной, учебной работы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Воспитательная: побуждать  к познавательной, трудовой  деятельности, вырабатывать умения мыслить.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Севооборот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83568" y="1772816"/>
            <a:ext cx="7929618" cy="2808312"/>
          </a:xfrm>
        </p:spPr>
        <p:txBody>
          <a:bodyPr>
            <a:normAutofit/>
          </a:bodyPr>
          <a:lstStyle/>
          <a:p>
            <a:r>
              <a:rPr lang="ru-RU" dirty="0" smtClean="0"/>
              <a:t>Лучшие предшественники - бобовые, огурец, многолетние травы, лук, морковь. Плохие предшественники - все растения семейства Пасленовые (картофель, перец, баклажан, физалис). Возврат на прежнее место - не ранее 3-4 лет.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Подготовка почвы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363272" cy="462381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После уборки предшественника проводят измельчение остатков машиной КИР-1,5 и неглубокое лущение дисковыми лущильниками (ЛДГ-10 и др.) или БДТ-7 для провоцирования прорастания семян сорных растений. Через 2-3 недели проводят глубокую основную обработку почвы (вспашку).</a:t>
            </a:r>
          </a:p>
          <a:p>
            <a:r>
              <a:rPr lang="ru-RU" dirty="0" smtClean="0"/>
              <a:t>Весной при наступлении </a:t>
            </a:r>
            <a:r>
              <a:rPr lang="ru-RU" dirty="0" smtClean="0">
                <a:hlinkClick r:id="rId2"/>
              </a:rPr>
              <a:t>физической спелости почвы</a:t>
            </a:r>
            <a:r>
              <a:rPr lang="ru-RU" dirty="0" smtClean="0"/>
              <a:t> - закрытие влаги.</a:t>
            </a:r>
            <a:br>
              <a:rPr lang="ru-RU" dirty="0" smtClean="0"/>
            </a:br>
            <a:r>
              <a:rPr lang="ru-RU" dirty="0" smtClean="0"/>
              <a:t>Перед посадкой рассады проводят глубокую культивацию (12-14 см) без прикатывания.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Выращивание рассады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южных районах России томат выращивают без рассады. Однако в средней полосе России длина вегетационного периода не позволяет выращивать томат высевом семян в открытый грунт, приходится применять рассадный метод.</a:t>
            </a:r>
          </a:p>
          <a:p>
            <a:r>
              <a:rPr lang="ru-RU" dirty="0" smtClean="0"/>
              <a:t>Рассаду можно выращивать в пленочных отапливаемых (весенних) теплицах или парниках.</a:t>
            </a:r>
          </a:p>
          <a:p>
            <a:r>
              <a:rPr lang="ru-RU" dirty="0" smtClean="0"/>
              <a:t>Высев семян проводят за 55-65 дней до посадки в открытый грунт (обычно в конце марта - начале апреля).</a:t>
            </a:r>
            <a:endParaRPr lang="ru-RU" dirty="0"/>
          </a:p>
        </p:txBody>
      </p:sp>
      <p:pic>
        <p:nvPicPr>
          <p:cNvPr id="16386" name="Picture 2" descr="http://im3-tub-ru.yandex.net/i?id=4cf83dbf94d969cb9e705b64a361580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556792"/>
            <a:ext cx="3447653" cy="3024336"/>
          </a:xfrm>
          <a:prstGeom prst="rect">
            <a:avLst/>
          </a:prstGeom>
          <a:noFill/>
        </p:spPr>
      </p:pic>
      <p:pic>
        <p:nvPicPr>
          <p:cNvPr id="16388" name="Picture 4" descr="http://im2-tub-ru.yandex.net/i?id=0ce2d0fb0e15b8df68bb79029e8e7305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725144"/>
            <a:ext cx="3528392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Выращивание рассады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363272" cy="462381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Корневая система у томата - стержневая, но при выращивании рассадой проводят пикировку - рассаживание и </a:t>
            </a:r>
            <a:r>
              <a:rPr lang="ru-RU" dirty="0" err="1"/>
              <a:t>отщипывание</a:t>
            </a:r>
            <a:r>
              <a:rPr lang="ru-RU" dirty="0"/>
              <a:t> нижней части корня. После пикировки томата корневая система формируется из боковых горизонтальных корней, расположенных в пахотном слое (15-25 см).</a:t>
            </a:r>
          </a:p>
          <a:p>
            <a:r>
              <a:rPr lang="ru-RU" dirty="0"/>
              <a:t>Пикировка проводится при первом настоящем листе (до появления 3 настоящего листа). За час до пикировки сеянцы обильно поливают. Затем выбирают сеянец с комом земли и укорачивают корень на треть. Сеянцы заглубляют в почву по семядольные листья.</a:t>
            </a:r>
          </a:p>
          <a:p>
            <a:r>
              <a:rPr lang="ru-RU" dirty="0"/>
              <a:t>При пикировке сеянцы рассаживают на большую площадь питания: 8 х 8 см.</a:t>
            </a:r>
          </a:p>
          <a:p>
            <a:r>
              <a:rPr lang="ru-RU" dirty="0"/>
              <a:t>Относительная влажность воздуха должна составлять 60-65 %, необходима сильная вентиляция.</a:t>
            </a:r>
          </a:p>
          <a:p>
            <a:r>
              <a:rPr lang="ru-RU" dirty="0"/>
              <a:t>К высадке готовая рассада должна иметь: 7-9 листьев, одиночные цветки на первом соцветии, высоту 25-30 см.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453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Водный режим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Формирование высокого урожая возможно лишь при постоянном поступление влаги в растения. В раннем возрасте при недостатке влаги в почве растения поливают по немного, но часто. В дальнейшем, до начала массового роста плодов, необходима умеренная влажность.</a:t>
            </a:r>
          </a:p>
          <a:p>
            <a:pPr>
              <a:buNone/>
            </a:pPr>
            <a:r>
              <a:rPr lang="ru-RU" dirty="0" smtClean="0"/>
              <a:t>      Почва должна быть постоянно хорошо увлажнена.</a:t>
            </a:r>
            <a:endParaRPr lang="ru-RU" dirty="0"/>
          </a:p>
        </p:txBody>
      </p:sp>
      <p:pic>
        <p:nvPicPr>
          <p:cNvPr id="5" name="Содержимое 4" descr="img02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214554"/>
            <a:ext cx="4495800" cy="3206523"/>
          </a:xfrm>
        </p:spPr>
      </p:pic>
      <p:sp>
        <p:nvSpPr>
          <p:cNvPr id="4" name="Прямоугольник 3"/>
          <p:cNvSpPr/>
          <p:nvPr/>
        </p:nvSpPr>
        <p:spPr>
          <a:xfrm>
            <a:off x="3591090" y="3244334"/>
            <a:ext cx="1961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Высадку рассады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Высадка </a:t>
            </a:r>
            <a:r>
              <a:rPr lang="ru-RU" dirty="0"/>
              <a:t>рассады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147248" cy="4623816"/>
          </a:xfrm>
        </p:spPr>
        <p:txBody>
          <a:bodyPr/>
          <a:lstStyle/>
          <a:p>
            <a:r>
              <a:rPr lang="ru-RU" dirty="0"/>
              <a:t>Высадку рассады проводят после последних весенних заморозков (обычно это начало лета). Рассада высаживается рассадопосадочными машинами по схеме: 70 х 35 см (густота стояния ~ 40 тыс. растений / га) или 60 х 60 см (28 тыс. растений / га). После высадки обязательно проводят несколько поливов, до полного </a:t>
            </a:r>
            <a:r>
              <a:rPr lang="ru-RU" dirty="0" err="1"/>
              <a:t>приживания</a:t>
            </a:r>
            <a:r>
              <a:rPr lang="ru-RU" dirty="0"/>
              <a:t> рассады.</a:t>
            </a:r>
          </a:p>
        </p:txBody>
      </p:sp>
    </p:spTree>
    <p:extLst>
      <p:ext uri="{BB962C8B-B14F-4D97-AF65-F5344CB8AC3E}">
        <p14:creationId xmlns:p14="http://schemas.microsoft.com/office/powerpoint/2010/main" val="291708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Уход за растениями</a:t>
            </a:r>
            <a:endParaRPr lang="ru-RU" dirty="0"/>
          </a:p>
        </p:txBody>
      </p:sp>
      <p:pic>
        <p:nvPicPr>
          <p:cNvPr id="5" name="Содержимое 4" descr="img02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28802"/>
            <a:ext cx="4643438" cy="364333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Основными приемами ухода за томатом являются уничтожение сорняков, рыхление междурядий, окучивание и применение </a:t>
            </a:r>
            <a:r>
              <a:rPr lang="ru-RU" dirty="0" err="1" smtClean="0"/>
              <a:t>пасынкования</a:t>
            </a:r>
            <a:r>
              <a:rPr lang="ru-RU" dirty="0" smtClean="0"/>
              <a:t> для получения наиболее раннего урожая. Важная задача - защита растений от болезней и вредителей.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100" dirty="0" smtClean="0"/>
              <a:t>Основные вредители и болезни овощных культур</a:t>
            </a:r>
            <a:br>
              <a:rPr lang="ru-RU" sz="3100" dirty="0" smtClean="0"/>
            </a:br>
            <a:r>
              <a:rPr lang="ru-RU" sz="3100" dirty="0" smtClean="0"/>
              <a:t>и способы защиты от них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 вредителям относятся различные болезни насекомые, клещи, нематоды, голые слизни и грызуны. Возбудителями болезней являются грибы, бактерии и вирусы, вызывающие инфекционные заболевания.</a:t>
            </a:r>
            <a:endParaRPr lang="ru-RU" dirty="0"/>
          </a:p>
        </p:txBody>
      </p:sp>
      <p:pic>
        <p:nvPicPr>
          <p:cNvPr id="5" name="Содержимое 4" descr="opriskivani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772816"/>
            <a:ext cx="4572000" cy="48091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Основные вредители и болезни овощных культур</a:t>
            </a:r>
            <a:br>
              <a:rPr lang="ru-RU" sz="3100" dirty="0"/>
            </a:br>
            <a:r>
              <a:rPr lang="ru-RU" sz="3100" dirty="0"/>
              <a:t>и способы защиты от них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95936" y="1773936"/>
            <a:ext cx="4824536" cy="4623816"/>
          </a:xfrm>
        </p:spPr>
        <p:txBody>
          <a:bodyPr>
            <a:normAutofit fontScale="55000" lnSpcReduction="20000"/>
          </a:bodyPr>
          <a:lstStyle/>
          <a:p>
            <a:pPr marL="0" algn="ctr"/>
            <a:r>
              <a:rPr lang="ru-RU" b="1" dirty="0">
                <a:solidFill>
                  <a:srgbClr val="3477AC"/>
                </a:solidFill>
                <a:latin typeface="Verdana"/>
              </a:rPr>
              <a:t/>
            </a:r>
            <a:br>
              <a:rPr lang="ru-RU" b="1" dirty="0">
                <a:solidFill>
                  <a:srgbClr val="3477AC"/>
                </a:solidFill>
                <a:latin typeface="Verdana"/>
              </a:rPr>
            </a:br>
            <a:endParaRPr lang="ru-RU" b="1" dirty="0">
              <a:solidFill>
                <a:srgbClr val="3477AC"/>
              </a:solidFill>
              <a:latin typeface="Verdana"/>
            </a:endParaRPr>
          </a:p>
          <a:p>
            <a:pPr marL="0" algn="just"/>
            <a:r>
              <a:rPr lang="ru-RU" b="1" dirty="0" err="1">
                <a:solidFill>
                  <a:srgbClr val="434343"/>
                </a:solidFill>
                <a:latin typeface="Verdana"/>
              </a:rPr>
              <a:t>Белокрылка</a:t>
            </a:r>
            <a:r>
              <a:rPr lang="ru-RU" b="1" dirty="0">
                <a:solidFill>
                  <a:srgbClr val="434343"/>
                </a:solidFill>
                <a:latin typeface="Verdana"/>
              </a:rPr>
              <a:t> на томатах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. Этот многоядный вредитель наносит немалый ущерб томатам, особенно в теплицах, но в теплое время года повреждает томаты и в открытом грунте. На поврежденных листьях появляются желтоватые пятна, которые постепенно увеличиваются, и листья увядают. Растения бывают загрязнены жидкими сахаристыми выделениями, на которых развиваются </a:t>
            </a:r>
            <a:r>
              <a:rPr lang="ru-RU" dirty="0" err="1">
                <a:solidFill>
                  <a:srgbClr val="434343"/>
                </a:solidFill>
                <a:latin typeface="Verdana"/>
              </a:rPr>
              <a:t>сажистые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 грибы. От чего растения чернеют. </a:t>
            </a:r>
            <a:r>
              <a:rPr lang="ru-RU" dirty="0" err="1">
                <a:solidFill>
                  <a:srgbClr val="434343"/>
                </a:solidFill>
                <a:latin typeface="Verdana"/>
              </a:rPr>
              <a:t>Белокрылка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 живет на нижней стороне листьев. </a:t>
            </a:r>
            <a:br>
              <a:rPr lang="ru-RU" dirty="0">
                <a:solidFill>
                  <a:srgbClr val="434343"/>
                </a:solidFill>
                <a:latin typeface="Verdana"/>
              </a:rPr>
            </a:br>
            <a:r>
              <a:rPr lang="ru-RU" dirty="0">
                <a:solidFill>
                  <a:srgbClr val="434343"/>
                </a:solidFill>
                <a:latin typeface="Verdana"/>
              </a:rPr>
              <a:t/>
            </a:r>
            <a:br>
              <a:rPr lang="ru-RU" dirty="0">
                <a:solidFill>
                  <a:srgbClr val="434343"/>
                </a:solidFill>
                <a:latin typeface="Verdana"/>
              </a:rPr>
            </a:br>
            <a:r>
              <a:rPr lang="ru-RU" b="1" dirty="0">
                <a:solidFill>
                  <a:srgbClr val="434343"/>
                </a:solidFill>
                <a:latin typeface="Verdana"/>
              </a:rPr>
              <a:t>Меры борьбы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. При появлении </a:t>
            </a:r>
            <a:r>
              <a:rPr lang="ru-RU" dirty="0" err="1">
                <a:solidFill>
                  <a:srgbClr val="434343"/>
                </a:solidFill>
                <a:latin typeface="Verdana"/>
              </a:rPr>
              <a:t>белокрылки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 растения опрыскивают препаратом «</a:t>
            </a:r>
            <a:r>
              <a:rPr lang="ru-RU" dirty="0" err="1">
                <a:solidFill>
                  <a:srgbClr val="434343"/>
                </a:solidFill>
                <a:latin typeface="Verdana"/>
              </a:rPr>
              <a:t>Конфидор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», 1 мл на 10 л воды, расход раствора на 100 </a:t>
            </a:r>
            <a:r>
              <a:rPr lang="ru-RU" dirty="0" err="1">
                <a:solidFill>
                  <a:srgbClr val="434343"/>
                </a:solidFill>
                <a:latin typeface="Verdana"/>
              </a:rPr>
              <a:t>кв.м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. </a:t>
            </a:r>
            <a:br>
              <a:rPr lang="ru-RU" dirty="0">
                <a:solidFill>
                  <a:srgbClr val="434343"/>
                </a:solidFill>
                <a:latin typeface="Verdana"/>
              </a:rPr>
            </a:br>
            <a:endParaRPr lang="ru-RU" dirty="0">
              <a:solidFill>
                <a:srgbClr val="434343"/>
              </a:solidFill>
              <a:latin typeface="Verdana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3672408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1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F0AD00">
                    <a:satMod val="150000"/>
                  </a:srgbClr>
                </a:solidFill>
              </a:rPr>
              <a:t>Основные вредители и болезни овощных культур</a:t>
            </a:r>
            <a:br>
              <a:rPr lang="ru-RU" sz="2800" dirty="0">
                <a:solidFill>
                  <a:srgbClr val="F0AD00">
                    <a:satMod val="150000"/>
                  </a:srgbClr>
                </a:solidFill>
              </a:rPr>
            </a:br>
            <a:r>
              <a:rPr lang="ru-RU" sz="2800" dirty="0">
                <a:solidFill>
                  <a:srgbClr val="F0AD00">
                    <a:satMod val="150000"/>
                  </a:srgbClr>
                </a:solidFill>
              </a:rPr>
              <a:t>и способы защиты от них</a:t>
            </a:r>
            <a:r>
              <a:rPr lang="ru-RU" sz="4100" dirty="0">
                <a:solidFill>
                  <a:srgbClr val="F0AD00">
                    <a:satMod val="150000"/>
                  </a:srgbClr>
                </a:solidFill>
              </a:rPr>
              <a:t/>
            </a:r>
            <a:br>
              <a:rPr lang="ru-RU" sz="4100" dirty="0">
                <a:solidFill>
                  <a:srgbClr val="F0AD00">
                    <a:satMod val="150000"/>
                  </a:srgb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11960" y="1773936"/>
            <a:ext cx="4680520" cy="4623816"/>
          </a:xfrm>
        </p:spPr>
        <p:txBody>
          <a:bodyPr>
            <a:normAutofit fontScale="62500" lnSpcReduction="20000"/>
          </a:bodyPr>
          <a:lstStyle/>
          <a:p>
            <a:pPr marL="0" algn="just"/>
            <a:r>
              <a:rPr lang="ru-RU" b="1" dirty="0">
                <a:solidFill>
                  <a:srgbClr val="434343"/>
                </a:solidFill>
                <a:latin typeface="Verdana"/>
              </a:rPr>
              <a:t>Фитофтороз, или бурая гиль плодов</a:t>
            </a:r>
            <a:r>
              <a:rPr lang="ru-RU" dirty="0">
                <a:solidFill>
                  <a:srgbClr val="434343"/>
                </a:solidFill>
                <a:latin typeface="Verdana"/>
              </a:rPr>
              <a:t> (грибное заболевание). Одно из наиболее опасных грибных заболеваний томата. Фитофтороз причиняет ущерб томату в защищенном и открытом грунте. Поражаются листья, стебли, и особенно сильно поражаются зеленые плоды. На листьях с верхней стороны образуются бурые расплывчатые пятна, располагающиеся по краю листовой пластинки, а по нижней — беловатый налет. На стеблях и черешках появляются темно- коричневые полосы, а на плодах появляются расплывчатые буро-коричневые твердые пятна, быстро охватывающие весь плод.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8" y="1988841"/>
            <a:ext cx="418187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95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Мотивация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Человек - живая природа . Представители этого типа имеют дело с растительными и животными организмами, микроорганизмами и условиями их существования. Вы будущие специалисты- агрономы. Агроном должен обладать: </a:t>
            </a:r>
          </a:p>
          <a:p>
            <a:r>
              <a:rPr lang="ru-RU" dirty="0" smtClean="0"/>
              <a:t>•недюжинным аналитическим умом;</a:t>
            </a:r>
          </a:p>
          <a:p>
            <a:pPr algn="ctr"/>
            <a:r>
              <a:rPr lang="ru-RU" dirty="0" smtClean="0"/>
              <a:t>•чувством ответственности;</a:t>
            </a:r>
          </a:p>
          <a:p>
            <a:r>
              <a:rPr lang="ru-RU" dirty="0" smtClean="0"/>
              <a:t>•выдержкой;</a:t>
            </a:r>
          </a:p>
          <a:p>
            <a:r>
              <a:rPr lang="ru-RU" dirty="0" smtClean="0"/>
              <a:t>•наблюдательностью;</a:t>
            </a:r>
          </a:p>
          <a:p>
            <a:r>
              <a:rPr lang="ru-RU" dirty="0" smtClean="0"/>
              <a:t>•хорошо развитой оперативной памятью. 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500" dirty="0">
                <a:solidFill>
                  <a:srgbClr val="F0AD00">
                    <a:satMod val="150000"/>
                  </a:srgbClr>
                </a:solidFill>
              </a:rPr>
              <a:t>Основные вредители и болезни овощных культур</a:t>
            </a:r>
            <a:br>
              <a:rPr lang="ru-RU" sz="2500" dirty="0">
                <a:solidFill>
                  <a:srgbClr val="F0AD00">
                    <a:satMod val="150000"/>
                  </a:srgbClr>
                </a:solidFill>
              </a:rPr>
            </a:br>
            <a:r>
              <a:rPr lang="ru-RU" sz="2500" dirty="0">
                <a:solidFill>
                  <a:srgbClr val="F0AD00">
                    <a:satMod val="150000"/>
                  </a:srgbClr>
                </a:solidFill>
              </a:rPr>
              <a:t>и способы защиты от них</a:t>
            </a:r>
            <a:r>
              <a:rPr lang="ru-RU" sz="3700" dirty="0">
                <a:solidFill>
                  <a:srgbClr val="F0AD00">
                    <a:satMod val="150000"/>
                  </a:srgbClr>
                </a:solidFill>
              </a:rPr>
              <a:t/>
            </a:r>
            <a:br>
              <a:rPr lang="ru-RU" sz="3700" dirty="0">
                <a:solidFill>
                  <a:srgbClr val="F0AD00">
                    <a:satMod val="150000"/>
                  </a:srgbClr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99592" y="1773936"/>
            <a:ext cx="7787208" cy="462381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Меры борьбы. Устойчивые гибриды, высокая агротехника — соблюдение севооборота, пространственная изоляция картофеля и томата, внесение минеральных удобрений с повышенными дозами фосфорно-калийных. Опрыскивание томатов до появления </a:t>
            </a:r>
            <a:r>
              <a:rPr lang="ru-RU" dirty="0" err="1"/>
              <a:t>фитоф</a:t>
            </a:r>
            <a:r>
              <a:rPr lang="ru-RU" dirty="0"/>
              <a:t>- </a:t>
            </a:r>
            <a:r>
              <a:rPr lang="ru-RU" dirty="0" err="1"/>
              <a:t>тороза</a:t>
            </a:r>
            <a:r>
              <a:rPr lang="ru-RU" dirty="0"/>
              <a:t> с интервалами 8 — 10 дней, сжигание растительных остатков. Через 20 дней после посадки рассады на постоянное место ее  опрыскивают раствором «Заслон» (3 колпачка на 1 л воды). Через 7 дней после первой обработки проводят вторую обработку  препаратом «Барьер» (средство для снижения заболеваемости фитофторой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 урожая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Большая часть урожая томата в стране убирается вручную.</a:t>
            </a:r>
            <a:endParaRPr lang="ru-RU" dirty="0"/>
          </a:p>
        </p:txBody>
      </p:sp>
      <p:pic>
        <p:nvPicPr>
          <p:cNvPr id="5" name="Содержимое 4" descr="img0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00562" y="1928802"/>
            <a:ext cx="4643438" cy="37862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Сбор урожая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1773936"/>
            <a:ext cx="8219256" cy="4623816"/>
          </a:xfrm>
        </p:spPr>
        <p:txBody>
          <a:bodyPr>
            <a:normAutofit/>
          </a:bodyPr>
          <a:lstStyle/>
          <a:p>
            <a:r>
              <a:rPr lang="ru-RU" dirty="0"/>
              <a:t>Июль и август — пора созревания и сбора урожая. В уходе за помидорами главное — ускорить созревание завязавшихся плодов и уберечь их от загнивания. Нужно продолжать удалять вновь появляющиеся пасынки, лишние листья, прищипнуть верхушки всех плодоносящих кустов, удалить цветочные кисти, на которых плоды уже не успевают сформироваться. У низкорослых сортов кисти с плодами следует вывернуть к солнцу.</a:t>
            </a:r>
          </a:p>
        </p:txBody>
      </p:sp>
    </p:spTree>
    <p:extLst>
      <p:ext uri="{BB962C8B-B14F-4D97-AF65-F5344CB8AC3E}">
        <p14:creationId xmlns:p14="http://schemas.microsoft.com/office/powerpoint/2010/main" val="16403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Сбор урожая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773936"/>
            <a:ext cx="8363272" cy="4623816"/>
          </a:xfrm>
        </p:spPr>
        <p:txBody>
          <a:bodyPr>
            <a:normAutofit/>
          </a:bodyPr>
          <a:lstStyle/>
          <a:p>
            <a:r>
              <a:rPr lang="ru-RU" dirty="0"/>
              <a:t>Период от завязывания до покраснения плодов у раннеспелых сортов продолжается 40 — 50 дней. Если перезревшие плоды оставлять на растениях, то общий урожай снижается, и наоборот, если регулярно собирать недозревшие (бурые) плоды, то общий урожай намного увеличивается. Красные плоды можно сохранять при температуре 5 —10°С в течение 40 — 50 дней, влажность воздуха при этом должна быть не менее 80%.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56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Сбор урожая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219256" cy="4623816"/>
          </a:xfrm>
        </p:spPr>
        <p:txBody>
          <a:bodyPr>
            <a:normAutofit/>
          </a:bodyPr>
          <a:lstStyle/>
          <a:p>
            <a:r>
              <a:rPr lang="ru-RU" dirty="0"/>
              <a:t>Наиболее целесообразно все сформировавшиеся плоды снимать с кустов бурыми, т.е. начинающими белеть, и закладывать их на созревание. Этот несложный прием ускоряет налив оставшихся на кусте зеленых плодов. </a:t>
            </a:r>
            <a:endParaRPr lang="en-US" dirty="0" smtClean="0"/>
          </a:p>
          <a:p>
            <a:r>
              <a:rPr lang="ru-RU" dirty="0"/>
              <a:t>Чтобы ускорить процесс созревания, его проводят в помещении при температуре 18 —20°С. </a:t>
            </a:r>
            <a:r>
              <a:rPr lang="ru-RU"/>
              <a:t>Плоды укладывают в небольшие ящики в 2 — 3 слоя, удаляя цветоножки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48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147248" cy="4623816"/>
          </a:xfrm>
        </p:spPr>
        <p:txBody>
          <a:bodyPr>
            <a:normAutofit/>
          </a:bodyPr>
          <a:lstStyle/>
          <a:p>
            <a:r>
              <a:rPr lang="ru-RU" dirty="0"/>
              <a:t>1.На какие виды по типу куста подразделяют томат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/>
              <a:t>2.На какие группы по массе плода подразделяют томат? </a:t>
            </a:r>
            <a:endParaRPr lang="en-US" dirty="0"/>
          </a:p>
          <a:p>
            <a:r>
              <a:rPr lang="ru-RU" dirty="0" smtClean="0"/>
              <a:t>3</a:t>
            </a:r>
            <a:r>
              <a:rPr lang="ru-RU" dirty="0"/>
              <a:t>. Назовите лучших предшественников для  томата. </a:t>
            </a:r>
            <a:endParaRPr lang="en-US" dirty="0" smtClean="0"/>
          </a:p>
          <a:p>
            <a:r>
              <a:rPr lang="ru-RU" dirty="0" smtClean="0"/>
              <a:t>4</a:t>
            </a:r>
            <a:r>
              <a:rPr lang="ru-RU" dirty="0"/>
              <a:t>. Какие факторы  отрицательно сказываются на выращивание томата? </a:t>
            </a:r>
          </a:p>
        </p:txBody>
      </p:sp>
    </p:spTree>
    <p:extLst>
      <p:ext uri="{BB962C8B-B14F-4D97-AF65-F5344CB8AC3E}">
        <p14:creationId xmlns:p14="http://schemas.microsoft.com/office/powerpoint/2010/main" val="33184385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7764652"/>
              </p:ext>
            </p:extLst>
          </p:nvPr>
        </p:nvGraphicFramePr>
        <p:xfrm>
          <a:off x="457200" y="2492896"/>
          <a:ext cx="8218488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6808"/>
                <a:gridCol w="4031680"/>
              </a:tblGrid>
              <a:tr h="129614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Вредители</a:t>
                      </a:r>
                      <a:r>
                        <a:rPr lang="ru-RU" sz="3200" baseline="0" dirty="0" smtClean="0"/>
                        <a:t> и болезни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Меры борьбы</a:t>
                      </a:r>
                      <a:endParaRPr lang="ru-RU" sz="3200" dirty="0"/>
                    </a:p>
                  </a:txBody>
                  <a:tcPr/>
                </a:tc>
              </a:tr>
              <a:tr h="12961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2304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229200"/>
            <a:ext cx="8077200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642910" y="1844824"/>
            <a:ext cx="8077200" cy="194421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sz="3200" dirty="0" smtClean="0"/>
          </a:p>
          <a:p>
            <a:r>
              <a:rPr lang="ru-RU" sz="4000" dirty="0"/>
              <a:t>Домашнее </a:t>
            </a:r>
            <a:r>
              <a:rPr lang="ru-RU" sz="4000" dirty="0" smtClean="0"/>
              <a:t>задание.</a:t>
            </a:r>
            <a:endParaRPr lang="ru-RU" sz="4000" dirty="0"/>
          </a:p>
          <a:p>
            <a:r>
              <a:rPr lang="ru-RU" sz="4000" dirty="0" smtClean="0"/>
              <a:t> </a:t>
            </a:r>
            <a:r>
              <a:rPr lang="ru-RU" sz="4000" dirty="0"/>
              <a:t>Подготовить сообщение на тему «Сорта томатов для открытого грунта»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70806"/>
          </a:xfrm>
        </p:spPr>
        <p:txBody>
          <a:bodyPr>
            <a:normAutofit fontScale="90000"/>
          </a:bodyPr>
          <a:lstStyle/>
          <a:p>
            <a:pPr lvl="0"/>
            <a:r>
              <a:rPr lang="ru-RU" sz="4400" dirty="0" smtClean="0"/>
              <a:t>Происхождение овощной культуры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Documents and Settings\Мама\Мои документы\1263151468_59258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427287"/>
            <a:ext cx="4429124" cy="5430713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Родина томата </a:t>
            </a:r>
            <a:r>
              <a:rPr lang="en-US" dirty="0" smtClean="0"/>
              <a:t>-</a:t>
            </a:r>
            <a:r>
              <a:rPr lang="ru-RU" dirty="0" smtClean="0"/>
              <a:t>Южная Америка. Основной центр происхождения - Перу, Эквадор и прилегающие районы между горными массивами Анд и Тихим океаном.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sz="half" idx="1"/>
          </p:nvPr>
        </p:nvSpPr>
        <p:spPr>
          <a:xfrm>
            <a:off x="251520" y="1773936"/>
            <a:ext cx="4244280" cy="462381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ТОМАТ - многолетнее южноамериканское растение, было одомашнено как однолетнее, представитель семейства пасленовых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Томат </a:t>
            </a:r>
            <a:r>
              <a:rPr lang="ru-RU" dirty="0" smtClean="0"/>
              <a:t>(</a:t>
            </a:r>
            <a:r>
              <a:rPr lang="ru-RU" dirty="0" err="1" smtClean="0"/>
              <a:t>Lycopersicon</a:t>
            </a:r>
            <a:r>
              <a:rPr lang="ru-RU" dirty="0" smtClean="0"/>
              <a:t>  </a:t>
            </a:r>
            <a:r>
              <a:rPr lang="ru-RU" dirty="0" err="1" smtClean="0"/>
              <a:t>esculentum</a:t>
            </a:r>
            <a:r>
              <a:rPr lang="ru-RU" dirty="0" smtClean="0"/>
              <a:t>) – относится к семейству  паслёновые (</a:t>
            </a:r>
            <a:r>
              <a:rPr lang="ru-RU" dirty="0" err="1" smtClean="0"/>
              <a:t>Solanaceae</a:t>
            </a:r>
            <a:r>
              <a:rPr lang="ru-RU" dirty="0" smtClean="0"/>
              <a:t>) – однолетнее рас­тение, но при создании  определен­ных условий  –  двух  –  и многолетнее. Размножается семенами.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pic>
        <p:nvPicPr>
          <p:cNvPr id="2050" name="Picture 2" descr="C:\Documents and Settings\Мама\Мои документы\Tomatoes-on-the-bu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28736"/>
            <a:ext cx="4500562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686800" cy="331124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зависимости от сорта куст томата может быть  низкорослым, компактным или высо­ким, раскидистым.  По типу куста  формы томата подразделяются на </a:t>
            </a:r>
            <a:r>
              <a:rPr lang="ru-RU" b="1" i="1" dirty="0" err="1" smtClean="0"/>
              <a:t>детерминантные</a:t>
            </a:r>
            <a:r>
              <a:rPr lang="ru-RU" dirty="0" smtClean="0"/>
              <a:t>  и </a:t>
            </a:r>
            <a:r>
              <a:rPr lang="ru-RU" b="1" i="1" dirty="0" err="1" smtClean="0"/>
              <a:t>индетерминантные</a:t>
            </a:r>
            <a:r>
              <a:rPr lang="ru-RU" dirty="0" smtClean="0"/>
              <a:t> (обыкновенные).</a:t>
            </a:r>
          </a:p>
          <a:p>
            <a:r>
              <a:rPr lang="ru-RU" dirty="0" smtClean="0"/>
              <a:t>       </a:t>
            </a:r>
            <a:r>
              <a:rPr lang="ru-RU" dirty="0" err="1" smtClean="0"/>
              <a:t>Детерминантные</a:t>
            </a:r>
            <a:r>
              <a:rPr lang="ru-RU" dirty="0" smtClean="0"/>
              <a:t>  растения характеризуются  слабым ветвлением  с ограниченным  верхушечным ростом и закладкой соцветий через 1 – 2 листа  или подряд.</a:t>
            </a:r>
          </a:p>
          <a:p>
            <a:r>
              <a:rPr lang="ru-RU" dirty="0" smtClean="0"/>
              <a:t>       </a:t>
            </a:r>
            <a:r>
              <a:rPr lang="ru-RU" dirty="0" err="1" smtClean="0"/>
              <a:t>Индетерминантные</a:t>
            </a:r>
            <a:r>
              <a:rPr lang="ru-RU" dirty="0" smtClean="0"/>
              <a:t>  формы растений могут неограниченно расти в вы­соту, образуют из пазухи каждого листа пасынок и соцветие через 2 – 4 листа.</a:t>
            </a:r>
          </a:p>
          <a:p>
            <a:r>
              <a:rPr lang="ru-RU" dirty="0" smtClean="0"/>
              <a:t>       У промежу­точных форм (</a:t>
            </a:r>
            <a:r>
              <a:rPr lang="ru-RU" b="1" i="1" dirty="0" err="1" smtClean="0"/>
              <a:t>полудетерминантных</a:t>
            </a:r>
            <a:r>
              <a:rPr lang="ru-RU" dirty="0" smtClean="0"/>
              <a:t>) затухание роста  побегов продол­жения происхо­дит  медленнее, чем у </a:t>
            </a:r>
            <a:r>
              <a:rPr lang="ru-RU" dirty="0" err="1" smtClean="0"/>
              <a:t>детерминантных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100" name="Picture 4" descr="Как правильно формировать куст томата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5085184"/>
            <a:ext cx="2664296" cy="16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5194920" cy="4623816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Корневая система</a:t>
            </a:r>
            <a:r>
              <a:rPr lang="ru-RU" i="1" dirty="0" smtClean="0"/>
              <a:t> </a:t>
            </a:r>
            <a:r>
              <a:rPr lang="ru-RU" dirty="0" smtClean="0"/>
              <a:t>томата  зависит от  особенностей выращивания  и сорта. При определенных условиях  у сильнорослых сортов она  достигает 1,5 – 2,5 м в диаметре и 1,0 – 1,5 м в глубину. На стебле томата  в любом месте при создании оптимальных условий (вы­со­кая влажность  воздуха и почвы) появляются  придаточные корни. Это позволяет  укоренять  отдельные части  растений.</a:t>
            </a:r>
          </a:p>
          <a:p>
            <a:endParaRPr lang="ru-RU" dirty="0"/>
          </a:p>
        </p:txBody>
      </p:sp>
      <p:pic>
        <p:nvPicPr>
          <p:cNvPr id="9" name="Picture 6" descr="Em_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2120" y="1628800"/>
            <a:ext cx="3168352" cy="3600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773936"/>
            <a:ext cx="5040560" cy="4823416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Стебель</a:t>
            </a:r>
            <a:r>
              <a:rPr lang="ru-RU" i="1" dirty="0" smtClean="0"/>
              <a:t> </a:t>
            </a:r>
            <a:r>
              <a:rPr lang="ru-RU" dirty="0" smtClean="0"/>
              <a:t>томата округлый, сочный, прямостоячий, со временем   полегающий, покры­тый железистыми волосками. В период плодоношения он становится  грубым, одревес­не­вает. Из пазух листьев появляются  пасынки – боковые  побеги.</a:t>
            </a:r>
          </a:p>
          <a:p>
            <a:r>
              <a:rPr lang="ru-RU" dirty="0" smtClean="0"/>
              <a:t>Листья томата  очередные, неравномерно перисто-рассеченные, состоящие  из долей, до­лек и </a:t>
            </a:r>
            <a:r>
              <a:rPr lang="ru-RU" dirty="0" err="1" smtClean="0"/>
              <a:t>долечек</a:t>
            </a:r>
            <a:r>
              <a:rPr lang="ru-RU" dirty="0" smtClean="0"/>
              <a:t>, а может  быть  только из простых  крупных долей. Поверхность  листьев бывает  гладкой или различной степени  </a:t>
            </a:r>
            <a:r>
              <a:rPr lang="ru-RU" dirty="0" err="1" smtClean="0"/>
              <a:t>гафрированности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136572"/>
            <a:ext cx="3322712" cy="3897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Ботаническая характеристика томата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5770984" cy="4623816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Соцветие</a:t>
            </a:r>
            <a:r>
              <a:rPr lang="ru-RU" dirty="0" smtClean="0"/>
              <a:t> томата – завиток, но часто называется овощеводами  кистью. Различают  со­цветие простое, простое двухстороннее (когда ось соцветия не ветвится), промежуточ­ное (однократно разветвленное), сложное (многократно  разветвленное) и очень слож­ное.</a:t>
            </a:r>
          </a:p>
          <a:p>
            <a:r>
              <a:rPr lang="ru-RU" b="1" i="1" dirty="0" smtClean="0"/>
              <a:t>Цветки</a:t>
            </a:r>
            <a:r>
              <a:rPr lang="ru-RU" dirty="0" smtClean="0"/>
              <a:t> томата  самоопыляющиеся. Но при  высокой влажности   воздуха пыльцевые  зерна набухают, слипаются  и опыления цветков почти не происходит.</a:t>
            </a:r>
          </a:p>
          <a:p>
            <a:r>
              <a:rPr lang="ru-RU" dirty="0" smtClean="0"/>
              <a:t>От всходов до начала цветения  в обычных  условиях  происходит  50 – 60 дней. Цвете­ние происходит  постепенно, снизу вверх.  От цветения до  созревания  плодов  проходит 45 – 60 дней.</a:t>
            </a:r>
          </a:p>
          <a:p>
            <a:endParaRPr lang="ru-RU" dirty="0"/>
          </a:p>
        </p:txBody>
      </p:sp>
      <p:pic>
        <p:nvPicPr>
          <p:cNvPr id="1026" name="Picture 2" descr="Гидропоника Влияние густоты посадки растений на величину и качество урожая тепличного томата (home.pets.hydroponics) : Рассы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3600" y="1556792"/>
            <a:ext cx="3600400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1296</Words>
  <Application>Microsoft Office PowerPoint</Application>
  <PresentationFormat>Экран (4:3)</PresentationFormat>
  <Paragraphs>121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Модульная</vt:lpstr>
      <vt:lpstr>«Возделывание овощных культур в открытом грунте».   Разработали преподаватели : Андриянова О.Л., Садовникова И.В.</vt:lpstr>
      <vt:lpstr>Цель урока</vt:lpstr>
      <vt:lpstr>Мотивация</vt:lpstr>
      <vt:lpstr>Происхождение овощной культуры </vt:lpstr>
      <vt:lpstr>Ботаническая характеристика томата</vt:lpstr>
      <vt:lpstr>Ботаническая характеристика томата</vt:lpstr>
      <vt:lpstr>Ботаническая характеристика томата</vt:lpstr>
      <vt:lpstr>Ботаническая характеристика томата</vt:lpstr>
      <vt:lpstr>Ботаническая характеристика томата</vt:lpstr>
      <vt:lpstr>Ботаническая характеристика томата</vt:lpstr>
      <vt:lpstr>Ботаническая характеристика томата</vt:lpstr>
      <vt:lpstr>Биологические особенности</vt:lpstr>
      <vt:lpstr>Требования к влажности  почвы. </vt:lpstr>
      <vt:lpstr>Требования к влажности  почвы. </vt:lpstr>
      <vt:lpstr>Требования к свету. </vt:lpstr>
      <vt:lpstr>Требования  к почве  и элементам питания. </vt:lpstr>
      <vt:lpstr>Почва и удобрение</vt:lpstr>
      <vt:lpstr>Баланс калия.</vt:lpstr>
      <vt:lpstr>Баланс фосфора.</vt:lpstr>
      <vt:lpstr>Севооборот</vt:lpstr>
      <vt:lpstr> Подготовка почвы</vt:lpstr>
      <vt:lpstr>Выращивание рассады</vt:lpstr>
      <vt:lpstr>Выращивание рассады</vt:lpstr>
      <vt:lpstr>Водный режим</vt:lpstr>
      <vt:lpstr>Высадка рассады </vt:lpstr>
      <vt:lpstr>Уход за растениями</vt:lpstr>
      <vt:lpstr>Основные вредители и болезни овощных культур и способы защиты от них </vt:lpstr>
      <vt:lpstr>Основные вредители и болезни овощных культур и способы защиты от них </vt:lpstr>
      <vt:lpstr>Основные вредители и болезни овощных культур и способы защиты от них </vt:lpstr>
      <vt:lpstr>Основные вредители и болезни овощных культур и способы защиты от них </vt:lpstr>
      <vt:lpstr>Сбор урожая</vt:lpstr>
      <vt:lpstr>Сбор урожая</vt:lpstr>
      <vt:lpstr>Сбор урожая</vt:lpstr>
      <vt:lpstr>Сбор урожая</vt:lpstr>
      <vt:lpstr>Презентация PowerPoint</vt:lpstr>
      <vt:lpstr>Презентация PowerPoint</vt:lpstr>
      <vt:lpstr>Спасибо за внимание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27</cp:revision>
  <dcterms:created xsi:type="dcterms:W3CDTF">2012-04-22T17:49:59Z</dcterms:created>
  <dcterms:modified xsi:type="dcterms:W3CDTF">2015-03-31T13:23:26Z</dcterms:modified>
</cp:coreProperties>
</file>